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758" r:id="rId2"/>
    <p:sldId id="829" r:id="rId3"/>
    <p:sldId id="844" r:id="rId4"/>
    <p:sldId id="843" r:id="rId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8" autoAdjust="0"/>
    <p:restoredTop sz="82064" autoAdjust="0"/>
  </p:normalViewPr>
  <p:slideViewPr>
    <p:cSldViewPr>
      <p:cViewPr varScale="1">
        <p:scale>
          <a:sx n="175" d="100"/>
          <a:sy n="175" d="100"/>
        </p:scale>
        <p:origin x="160" y="760"/>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9/6/19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758323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861311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114702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14:12-21</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330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12 </a:t>
            </a:r>
            <a:r>
              <a:rPr lang="en-AU" sz="2800" dirty="0">
                <a:solidFill>
                  <a:schemeClr val="bg1"/>
                </a:solidFill>
                <a:latin typeface="Times New Roman" panose="02020603050405020304" pitchFamily="18" charset="0"/>
                <a:ea typeface="Arial" panose="020B0604020202020204" pitchFamily="34" charset="0"/>
              </a:rPr>
              <a:t>And on the first day of Unleavened Bread, when they sacrificed the Passover lamb, his disciples said to him, “Where will you have us go and prepare for you to eat the Passover?”  </a:t>
            </a:r>
            <a:r>
              <a:rPr lang="en-AU" sz="2800" b="1" baseline="30000" dirty="0">
                <a:solidFill>
                  <a:schemeClr val="bg1"/>
                </a:solidFill>
                <a:latin typeface="Times New Roman" panose="02020603050405020304" pitchFamily="18" charset="0"/>
                <a:ea typeface="Arial" panose="020B0604020202020204" pitchFamily="34" charset="0"/>
              </a:rPr>
              <a:t>13 </a:t>
            </a:r>
            <a:r>
              <a:rPr lang="en-AU" sz="2800" dirty="0">
                <a:solidFill>
                  <a:schemeClr val="bg1"/>
                </a:solidFill>
                <a:latin typeface="Times New Roman" panose="02020603050405020304" pitchFamily="18" charset="0"/>
                <a:ea typeface="Arial" panose="020B0604020202020204" pitchFamily="34" charset="0"/>
              </a:rPr>
              <a:t>And he sent two of his disciples and said to them, “Go into the city, and a man carrying a jar of water will meet you. Follow him, </a:t>
            </a:r>
            <a:r>
              <a:rPr lang="en-AU" sz="2800" b="1" baseline="30000" dirty="0">
                <a:solidFill>
                  <a:schemeClr val="bg1"/>
                </a:solidFill>
                <a:latin typeface="Times New Roman" panose="02020603050405020304" pitchFamily="18" charset="0"/>
                <a:ea typeface="Arial" panose="020B0604020202020204" pitchFamily="34" charset="0"/>
              </a:rPr>
              <a:t>14 </a:t>
            </a:r>
            <a:r>
              <a:rPr lang="en-AU" sz="2800" dirty="0">
                <a:solidFill>
                  <a:schemeClr val="bg1"/>
                </a:solidFill>
                <a:latin typeface="Times New Roman" panose="02020603050405020304" pitchFamily="18" charset="0"/>
                <a:ea typeface="Arial" panose="020B0604020202020204" pitchFamily="34" charset="0"/>
              </a:rPr>
              <a:t>and wherever he enters, say to the master of the house, ‘The Teacher says, Where is my guest room, where I may eat the Passover with my disciples?’  </a:t>
            </a:r>
            <a:r>
              <a:rPr lang="en-AU" sz="2800" b="1" baseline="30000" dirty="0">
                <a:solidFill>
                  <a:schemeClr val="bg1"/>
                </a:solidFill>
                <a:latin typeface="Times New Roman" panose="02020603050405020304" pitchFamily="18" charset="0"/>
                <a:ea typeface="Arial" panose="020B0604020202020204" pitchFamily="34" charset="0"/>
              </a:rPr>
              <a:t>15 </a:t>
            </a:r>
            <a:r>
              <a:rPr lang="en-AU" sz="2800" dirty="0">
                <a:solidFill>
                  <a:schemeClr val="bg1"/>
                </a:solidFill>
                <a:latin typeface="Times New Roman" panose="02020603050405020304" pitchFamily="18" charset="0"/>
                <a:ea typeface="Arial" panose="020B0604020202020204" pitchFamily="34" charset="0"/>
              </a:rPr>
              <a:t>And he will show you a large upper room furnished and ready;  there prepare for us.”  </a:t>
            </a:r>
            <a:r>
              <a:rPr lang="en-AU" sz="2800" b="1" baseline="30000" dirty="0">
                <a:solidFill>
                  <a:schemeClr val="bg1"/>
                </a:solidFill>
                <a:latin typeface="Times New Roman" panose="02020603050405020304" pitchFamily="18" charset="0"/>
                <a:ea typeface="Arial" panose="020B0604020202020204" pitchFamily="34" charset="0"/>
              </a:rPr>
              <a:t>16 </a:t>
            </a:r>
            <a:r>
              <a:rPr lang="en-AU" sz="2800" dirty="0">
                <a:solidFill>
                  <a:schemeClr val="bg1"/>
                </a:solidFill>
                <a:latin typeface="Times New Roman" panose="02020603050405020304" pitchFamily="18" charset="0"/>
                <a:ea typeface="Arial" panose="020B0604020202020204" pitchFamily="34" charset="0"/>
              </a:rPr>
              <a:t>And the disciples set out and went to the city and found it just as he had told them, and they prepared the Passover.</a:t>
            </a:r>
            <a:endParaRPr lang="en-GB" sz="272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4028118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12261"/>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baseline="30000" dirty="0">
                <a:solidFill>
                  <a:schemeClr val="bg1"/>
                </a:solidFill>
                <a:latin typeface="Times New Roman" panose="02020603050405020304" pitchFamily="18" charset="0"/>
                <a:ea typeface="Arial" panose="020B0604020202020204" pitchFamily="34" charset="0"/>
              </a:rPr>
              <a:t>17 </a:t>
            </a:r>
            <a:r>
              <a:rPr lang="en-AU" sz="2800" dirty="0">
                <a:solidFill>
                  <a:schemeClr val="bg1"/>
                </a:solidFill>
                <a:latin typeface="Times New Roman" panose="02020603050405020304" pitchFamily="18" charset="0"/>
                <a:ea typeface="Arial" panose="020B0604020202020204" pitchFamily="34" charset="0"/>
              </a:rPr>
              <a:t>And when it was evening, he came with the twelve.  </a:t>
            </a:r>
            <a:r>
              <a:rPr lang="en-AU" sz="2800" b="1" baseline="30000" dirty="0">
                <a:solidFill>
                  <a:schemeClr val="bg1"/>
                </a:solidFill>
                <a:latin typeface="Times New Roman" panose="02020603050405020304" pitchFamily="18" charset="0"/>
                <a:ea typeface="Arial" panose="020B0604020202020204" pitchFamily="34" charset="0"/>
              </a:rPr>
              <a:t>18 </a:t>
            </a:r>
            <a:r>
              <a:rPr lang="en-AU" sz="2800" dirty="0">
                <a:solidFill>
                  <a:schemeClr val="bg1"/>
                </a:solidFill>
                <a:latin typeface="Times New Roman" panose="02020603050405020304" pitchFamily="18" charset="0"/>
                <a:ea typeface="Arial" panose="020B0604020202020204" pitchFamily="34" charset="0"/>
              </a:rPr>
              <a:t>And as they were reclining at table and eating, Jesus said, “Truly, I say to you, one of you will betray me, one who is eating with me.”  </a:t>
            </a:r>
            <a:r>
              <a:rPr lang="en-AU" sz="2800" b="1" baseline="30000" dirty="0">
                <a:solidFill>
                  <a:schemeClr val="bg1"/>
                </a:solidFill>
                <a:latin typeface="Times New Roman" panose="02020603050405020304" pitchFamily="18" charset="0"/>
                <a:ea typeface="Arial" panose="020B0604020202020204" pitchFamily="34" charset="0"/>
              </a:rPr>
              <a:t>19 </a:t>
            </a:r>
            <a:r>
              <a:rPr lang="en-AU" sz="2800" dirty="0">
                <a:solidFill>
                  <a:schemeClr val="bg1"/>
                </a:solidFill>
                <a:latin typeface="Times New Roman" panose="02020603050405020304" pitchFamily="18" charset="0"/>
                <a:ea typeface="Arial" panose="020B0604020202020204" pitchFamily="34" charset="0"/>
              </a:rPr>
              <a:t>They began to be sorrowful and to say to him one after another, “Is it I?”  </a:t>
            </a:r>
            <a:r>
              <a:rPr lang="en-AU" sz="2800" b="1" baseline="30000" dirty="0">
                <a:solidFill>
                  <a:schemeClr val="bg1"/>
                </a:solidFill>
                <a:latin typeface="Times New Roman" panose="02020603050405020304" pitchFamily="18" charset="0"/>
                <a:ea typeface="Arial" panose="020B0604020202020204" pitchFamily="34" charset="0"/>
              </a:rPr>
              <a:t>20 </a:t>
            </a:r>
            <a:r>
              <a:rPr lang="en-AU" sz="2800" dirty="0">
                <a:solidFill>
                  <a:schemeClr val="bg1"/>
                </a:solidFill>
                <a:latin typeface="Times New Roman" panose="02020603050405020304" pitchFamily="18" charset="0"/>
                <a:ea typeface="Arial" panose="020B0604020202020204" pitchFamily="34" charset="0"/>
              </a:rPr>
              <a:t>He said to them, “It is one of the twelve, one who is dipping bread into the dish with me.  </a:t>
            </a:r>
            <a:r>
              <a:rPr lang="en-AU" sz="2800" b="1" baseline="30000" dirty="0">
                <a:solidFill>
                  <a:schemeClr val="bg1"/>
                </a:solidFill>
                <a:latin typeface="Times New Roman" panose="02020603050405020304" pitchFamily="18" charset="0"/>
                <a:ea typeface="Arial" panose="020B0604020202020204" pitchFamily="34" charset="0"/>
              </a:rPr>
              <a:t>21 </a:t>
            </a:r>
            <a:r>
              <a:rPr lang="en-AU" sz="2800" dirty="0">
                <a:solidFill>
                  <a:schemeClr val="bg1"/>
                </a:solidFill>
                <a:latin typeface="Times New Roman" panose="02020603050405020304" pitchFamily="18" charset="0"/>
                <a:ea typeface="Arial" panose="020B0604020202020204" pitchFamily="34" charset="0"/>
              </a:rPr>
              <a:t>For the Son of Man goes as it is written of him, but woe to that man by whom the Son of Man is betrayed!  It would have been better for that man if he had not been born.”</a:t>
            </a:r>
            <a:endParaRPr lang="en-GB" sz="272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172046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D0AE908-76AE-964A-867A-3839110779E5}"/>
              </a:ext>
            </a:extLst>
          </p:cNvPr>
          <p:cNvSpPr txBox="1"/>
          <p:nvPr/>
        </p:nvSpPr>
        <p:spPr>
          <a:xfrm>
            <a:off x="-9441" y="757700"/>
            <a:ext cx="9144000" cy="83099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In our daily lives, there are coincidences</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but be sure not to miss the God incidents.</a:t>
            </a:r>
          </a:p>
        </p:txBody>
      </p:sp>
      <p:sp>
        <p:nvSpPr>
          <p:cNvPr id="6" name="TextBox 5">
            <a:extLst>
              <a:ext uri="{FF2B5EF4-FFF2-40B4-BE49-F238E27FC236}">
                <a16:creationId xmlns:a16="http://schemas.microsoft.com/office/drawing/2014/main" id="{ED73D92F-96D9-904B-9BF7-D58BEA2D474F}"/>
              </a:ext>
            </a:extLst>
          </p:cNvPr>
          <p:cNvSpPr txBox="1"/>
          <p:nvPr/>
        </p:nvSpPr>
        <p:spPr>
          <a:xfrm>
            <a:off x="1613434" y="-22564"/>
            <a:ext cx="5884473" cy="954107"/>
          </a:xfrm>
          <a:prstGeom prst="rect">
            <a:avLst/>
          </a:prstGeom>
          <a:noFill/>
        </p:spPr>
        <p:txBody>
          <a:bodyPr wrap="square" rtlCol="0">
            <a:spAutoFit/>
          </a:bodyPr>
          <a:lstStyle/>
          <a:p>
            <a:pPr algn="ctr"/>
            <a:r>
              <a:rPr lang="en-AU" sz="2800" dirty="0">
                <a:solidFill>
                  <a:srgbClr val="FFFF00"/>
                </a:solidFill>
                <a:latin typeface="Times New Roman" panose="02020603050405020304" pitchFamily="18" charset="0"/>
                <a:cs typeface="Times New Roman" panose="02020603050405020304" pitchFamily="18" charset="0"/>
              </a:rPr>
              <a:t>God builds our faith when we recognise the activity of God around us</a:t>
            </a:r>
          </a:p>
        </p:txBody>
      </p:sp>
      <p:sp>
        <p:nvSpPr>
          <p:cNvPr id="7" name="TextBox 6">
            <a:extLst>
              <a:ext uri="{FF2B5EF4-FFF2-40B4-BE49-F238E27FC236}">
                <a16:creationId xmlns:a16="http://schemas.microsoft.com/office/drawing/2014/main" id="{F3A64911-7881-DC42-BB28-89CC9C0B73BC}"/>
              </a:ext>
            </a:extLst>
          </p:cNvPr>
          <p:cNvSpPr txBox="1"/>
          <p:nvPr/>
        </p:nvSpPr>
        <p:spPr>
          <a:xfrm>
            <a:off x="-74623" y="1444428"/>
            <a:ext cx="9144000"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1.  Have our spiritual eyes open to recognise a God-incident</a:t>
            </a:r>
          </a:p>
        </p:txBody>
      </p:sp>
      <p:sp>
        <p:nvSpPr>
          <p:cNvPr id="8" name="TextBox 7">
            <a:extLst>
              <a:ext uri="{FF2B5EF4-FFF2-40B4-BE49-F238E27FC236}">
                <a16:creationId xmlns:a16="http://schemas.microsoft.com/office/drawing/2014/main" id="{E755C253-AD29-214D-884A-E78EF711C1B3}"/>
              </a:ext>
            </a:extLst>
          </p:cNvPr>
          <p:cNvSpPr txBox="1"/>
          <p:nvPr/>
        </p:nvSpPr>
        <p:spPr>
          <a:xfrm>
            <a:off x="-25413" y="1839036"/>
            <a:ext cx="9144000" cy="830997"/>
          </a:xfrm>
          <a:prstGeom prst="rect">
            <a:avLst/>
          </a:prstGeom>
          <a:noFill/>
          <a:ln>
            <a:no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“Lord, what are You doing here, that You want us to join You in?”</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Expect an answer.  Probably not a coincidence – but a God-incident</a:t>
            </a:r>
          </a:p>
        </p:txBody>
      </p:sp>
      <p:sp>
        <p:nvSpPr>
          <p:cNvPr id="11" name="TextBox 10">
            <a:extLst>
              <a:ext uri="{FF2B5EF4-FFF2-40B4-BE49-F238E27FC236}">
                <a16:creationId xmlns:a16="http://schemas.microsoft.com/office/drawing/2014/main" id="{37BD1527-D516-1746-A69C-8B09B2B1C95A}"/>
              </a:ext>
            </a:extLst>
          </p:cNvPr>
          <p:cNvSpPr txBox="1"/>
          <p:nvPr/>
        </p:nvSpPr>
        <p:spPr>
          <a:xfrm>
            <a:off x="-16566" y="2649114"/>
            <a:ext cx="9144000"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2.  God builds our faith so we can endure the tough times</a:t>
            </a:r>
          </a:p>
        </p:txBody>
      </p:sp>
      <p:sp>
        <p:nvSpPr>
          <p:cNvPr id="12" name="TextBox 11">
            <a:extLst>
              <a:ext uri="{FF2B5EF4-FFF2-40B4-BE49-F238E27FC236}">
                <a16:creationId xmlns:a16="http://schemas.microsoft.com/office/drawing/2014/main" id="{DF31647E-BF66-BF44-A1D5-1AEB4835AC96}"/>
              </a:ext>
            </a:extLst>
          </p:cNvPr>
          <p:cNvSpPr txBox="1"/>
          <p:nvPr/>
        </p:nvSpPr>
        <p:spPr>
          <a:xfrm>
            <a:off x="-25413" y="3054352"/>
            <a:ext cx="9144000" cy="2677656"/>
          </a:xfrm>
          <a:prstGeom prst="rect">
            <a:avLst/>
          </a:prstGeom>
          <a:noFill/>
          <a:ln>
            <a:noFill/>
          </a:ln>
        </p:spPr>
        <p:txBody>
          <a:bodyPr wrap="square" rtlCol="0">
            <a:spAutoFit/>
          </a:bodyPr>
          <a:lstStyle/>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When things get tough, the tendency is to take it as a sign that we’re not following God’s will</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Obediently following Jesus is almost never easy.</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God-incidents aren’t so we can have a nice feeling in a place of comfort</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They remind us that God has brought us to this place;  and</a:t>
            </a:r>
          </a:p>
          <a:p>
            <a:pPr marL="342900" indent="-342900">
              <a:buFont typeface="Arial" panose="020B0604020202020204" pitchFamily="34" charset="0"/>
              <a:buChar char="•"/>
            </a:pPr>
            <a:r>
              <a:rPr lang="en-AU" sz="2400" dirty="0">
                <a:solidFill>
                  <a:schemeClr val="bg1"/>
                </a:solidFill>
                <a:latin typeface="Times New Roman" panose="02020603050405020304" pitchFamily="18" charset="0"/>
                <a:cs typeface="Times New Roman" panose="02020603050405020304" pitchFamily="18" charset="0"/>
              </a:rPr>
              <a:t>builds our faith so we can endure the tough times</a:t>
            </a:r>
          </a:p>
        </p:txBody>
      </p:sp>
    </p:spTree>
    <p:extLst>
      <p:ext uri="{BB962C8B-B14F-4D97-AF65-F5344CB8AC3E}">
        <p14:creationId xmlns:p14="http://schemas.microsoft.com/office/powerpoint/2010/main" val="393495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xEl>
                                              <p:pRg st="3" end="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1" grpId="0"/>
      <p:bldP spid="12"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91021</TotalTime>
  <Words>158</Words>
  <Application>Microsoft Macintosh PowerPoint</Application>
  <PresentationFormat>On-screen Show (16:10)</PresentationFormat>
  <Paragraphs>20</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Default Design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1539</cp:revision>
  <cp:lastPrinted>2019-08-30T23:05:20Z</cp:lastPrinted>
  <dcterms:created xsi:type="dcterms:W3CDTF">2016-11-04T06:28:01Z</dcterms:created>
  <dcterms:modified xsi:type="dcterms:W3CDTF">2019-09-06T04:34:20Z</dcterms:modified>
</cp:coreProperties>
</file>